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6" autoAdjust="0"/>
    <p:restoredTop sz="94660"/>
  </p:normalViewPr>
  <p:slideViewPr>
    <p:cSldViewPr>
      <p:cViewPr>
        <p:scale>
          <a:sx n="70" d="100"/>
          <a:sy n="70" d="100"/>
        </p:scale>
        <p:origin x="-1410"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49CE99-244C-4129-8504-8C4484EE0D35}" type="datetimeFigureOut">
              <a:rPr lang="en-US" smtClean="0"/>
              <a:t>12/23/2010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7D5D87-C49F-4A8E-A551-2DEE61ADFD32}" type="slidenum">
              <a:rPr lang="en-US" smtClean="0"/>
              <a:t>‹#›</a:t>
            </a:fld>
            <a:endParaRPr lang="en-US"/>
          </a:p>
        </p:txBody>
      </p:sp>
    </p:spTree>
    <p:extLst>
      <p:ext uri="{BB962C8B-B14F-4D97-AF65-F5344CB8AC3E}">
        <p14:creationId xmlns:p14="http://schemas.microsoft.com/office/powerpoint/2010/main" val="3055848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49CE99-244C-4129-8504-8C4484EE0D35}" type="datetimeFigureOut">
              <a:rPr lang="en-US" smtClean="0"/>
              <a:t>12/23/2010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7D5D87-C49F-4A8E-A551-2DEE61ADFD32}" type="slidenum">
              <a:rPr lang="en-US" smtClean="0"/>
              <a:t>‹#›</a:t>
            </a:fld>
            <a:endParaRPr lang="en-US"/>
          </a:p>
        </p:txBody>
      </p:sp>
    </p:spTree>
    <p:extLst>
      <p:ext uri="{BB962C8B-B14F-4D97-AF65-F5344CB8AC3E}">
        <p14:creationId xmlns:p14="http://schemas.microsoft.com/office/powerpoint/2010/main" val="1429185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49CE99-244C-4129-8504-8C4484EE0D35}" type="datetimeFigureOut">
              <a:rPr lang="en-US" smtClean="0"/>
              <a:t>12/23/2010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7D5D87-C49F-4A8E-A551-2DEE61ADFD32}" type="slidenum">
              <a:rPr lang="en-US" smtClean="0"/>
              <a:t>‹#›</a:t>
            </a:fld>
            <a:endParaRPr lang="en-US"/>
          </a:p>
        </p:txBody>
      </p:sp>
    </p:spTree>
    <p:extLst>
      <p:ext uri="{BB962C8B-B14F-4D97-AF65-F5344CB8AC3E}">
        <p14:creationId xmlns:p14="http://schemas.microsoft.com/office/powerpoint/2010/main" val="4252126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49CE99-244C-4129-8504-8C4484EE0D35}" type="datetimeFigureOut">
              <a:rPr lang="en-US" smtClean="0"/>
              <a:t>12/23/2010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7D5D87-C49F-4A8E-A551-2DEE61ADFD32}" type="slidenum">
              <a:rPr lang="en-US" smtClean="0"/>
              <a:t>‹#›</a:t>
            </a:fld>
            <a:endParaRPr lang="en-US"/>
          </a:p>
        </p:txBody>
      </p:sp>
    </p:spTree>
    <p:extLst>
      <p:ext uri="{BB962C8B-B14F-4D97-AF65-F5344CB8AC3E}">
        <p14:creationId xmlns:p14="http://schemas.microsoft.com/office/powerpoint/2010/main" val="3659512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49CE99-244C-4129-8504-8C4484EE0D35}" type="datetimeFigureOut">
              <a:rPr lang="en-US" smtClean="0"/>
              <a:t>12/23/2010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7D5D87-C49F-4A8E-A551-2DEE61ADFD32}" type="slidenum">
              <a:rPr lang="en-US" smtClean="0"/>
              <a:t>‹#›</a:t>
            </a:fld>
            <a:endParaRPr lang="en-US"/>
          </a:p>
        </p:txBody>
      </p:sp>
    </p:spTree>
    <p:extLst>
      <p:ext uri="{BB962C8B-B14F-4D97-AF65-F5344CB8AC3E}">
        <p14:creationId xmlns:p14="http://schemas.microsoft.com/office/powerpoint/2010/main" val="4246207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49CE99-244C-4129-8504-8C4484EE0D35}" type="datetimeFigureOut">
              <a:rPr lang="en-US" smtClean="0"/>
              <a:t>12/23/2010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7D5D87-C49F-4A8E-A551-2DEE61ADFD32}" type="slidenum">
              <a:rPr lang="en-US" smtClean="0"/>
              <a:t>‹#›</a:t>
            </a:fld>
            <a:endParaRPr lang="en-US"/>
          </a:p>
        </p:txBody>
      </p:sp>
    </p:spTree>
    <p:extLst>
      <p:ext uri="{BB962C8B-B14F-4D97-AF65-F5344CB8AC3E}">
        <p14:creationId xmlns:p14="http://schemas.microsoft.com/office/powerpoint/2010/main" val="3716649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49CE99-244C-4129-8504-8C4484EE0D35}" type="datetimeFigureOut">
              <a:rPr lang="en-US" smtClean="0"/>
              <a:t>12/23/2010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7D5D87-C49F-4A8E-A551-2DEE61ADFD32}" type="slidenum">
              <a:rPr lang="en-US" smtClean="0"/>
              <a:t>‹#›</a:t>
            </a:fld>
            <a:endParaRPr lang="en-US"/>
          </a:p>
        </p:txBody>
      </p:sp>
    </p:spTree>
    <p:extLst>
      <p:ext uri="{BB962C8B-B14F-4D97-AF65-F5344CB8AC3E}">
        <p14:creationId xmlns:p14="http://schemas.microsoft.com/office/powerpoint/2010/main" val="2315088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49CE99-244C-4129-8504-8C4484EE0D35}" type="datetimeFigureOut">
              <a:rPr lang="en-US" smtClean="0"/>
              <a:t>12/23/2010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7D5D87-C49F-4A8E-A551-2DEE61ADFD32}" type="slidenum">
              <a:rPr lang="en-US" smtClean="0"/>
              <a:t>‹#›</a:t>
            </a:fld>
            <a:endParaRPr lang="en-US"/>
          </a:p>
        </p:txBody>
      </p:sp>
    </p:spTree>
    <p:extLst>
      <p:ext uri="{BB962C8B-B14F-4D97-AF65-F5344CB8AC3E}">
        <p14:creationId xmlns:p14="http://schemas.microsoft.com/office/powerpoint/2010/main" val="3832789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49CE99-244C-4129-8504-8C4484EE0D35}" type="datetimeFigureOut">
              <a:rPr lang="en-US" smtClean="0"/>
              <a:t>12/23/2010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7D5D87-C49F-4A8E-A551-2DEE61ADFD32}" type="slidenum">
              <a:rPr lang="en-US" smtClean="0"/>
              <a:t>‹#›</a:t>
            </a:fld>
            <a:endParaRPr lang="en-US"/>
          </a:p>
        </p:txBody>
      </p:sp>
    </p:spTree>
    <p:extLst>
      <p:ext uri="{BB962C8B-B14F-4D97-AF65-F5344CB8AC3E}">
        <p14:creationId xmlns:p14="http://schemas.microsoft.com/office/powerpoint/2010/main" val="2336795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49CE99-244C-4129-8504-8C4484EE0D35}" type="datetimeFigureOut">
              <a:rPr lang="en-US" smtClean="0"/>
              <a:t>12/23/2010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7D5D87-C49F-4A8E-A551-2DEE61ADFD32}" type="slidenum">
              <a:rPr lang="en-US" smtClean="0"/>
              <a:t>‹#›</a:t>
            </a:fld>
            <a:endParaRPr lang="en-US"/>
          </a:p>
        </p:txBody>
      </p:sp>
    </p:spTree>
    <p:extLst>
      <p:ext uri="{BB962C8B-B14F-4D97-AF65-F5344CB8AC3E}">
        <p14:creationId xmlns:p14="http://schemas.microsoft.com/office/powerpoint/2010/main" val="1781913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49CE99-244C-4129-8504-8C4484EE0D35}" type="datetimeFigureOut">
              <a:rPr lang="en-US" smtClean="0"/>
              <a:t>12/23/2010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7D5D87-C49F-4A8E-A551-2DEE61ADFD32}" type="slidenum">
              <a:rPr lang="en-US" smtClean="0"/>
              <a:t>‹#›</a:t>
            </a:fld>
            <a:endParaRPr lang="en-US"/>
          </a:p>
        </p:txBody>
      </p:sp>
    </p:spTree>
    <p:extLst>
      <p:ext uri="{BB962C8B-B14F-4D97-AF65-F5344CB8AC3E}">
        <p14:creationId xmlns:p14="http://schemas.microsoft.com/office/powerpoint/2010/main" val="2113707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49CE99-244C-4129-8504-8C4484EE0D35}" type="datetimeFigureOut">
              <a:rPr lang="en-US" smtClean="0"/>
              <a:t>12/23/2010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7D5D87-C49F-4A8E-A551-2DEE61ADFD32}" type="slidenum">
              <a:rPr lang="en-US" smtClean="0"/>
              <a:t>‹#›</a:t>
            </a:fld>
            <a:endParaRPr lang="en-US"/>
          </a:p>
        </p:txBody>
      </p:sp>
    </p:spTree>
    <p:extLst>
      <p:ext uri="{BB962C8B-B14F-4D97-AF65-F5344CB8AC3E}">
        <p14:creationId xmlns:p14="http://schemas.microsoft.com/office/powerpoint/2010/main" val="42936030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The </a:t>
            </a:r>
            <a:r>
              <a:rPr lang="en-US" dirty="0">
                <a:solidFill>
                  <a:schemeClr val="bg1"/>
                </a:solidFill>
              </a:rPr>
              <a:t>C</a:t>
            </a:r>
            <a:r>
              <a:rPr lang="en-US" dirty="0" smtClean="0">
                <a:solidFill>
                  <a:schemeClr val="bg1"/>
                </a:solidFill>
              </a:rPr>
              <a:t>ivil </a:t>
            </a:r>
            <a:r>
              <a:rPr lang="en-US" dirty="0">
                <a:solidFill>
                  <a:schemeClr val="bg1"/>
                </a:solidFill>
              </a:rPr>
              <a:t>W</a:t>
            </a:r>
            <a:r>
              <a:rPr lang="en-US" dirty="0" smtClean="0">
                <a:solidFill>
                  <a:schemeClr val="bg1"/>
                </a:solidFill>
              </a:rPr>
              <a:t>ar</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bg1"/>
                </a:solidFill>
              </a:rPr>
              <a:t>By: Matt Carlson</a:t>
            </a:r>
          </a:p>
          <a:p>
            <a:r>
              <a:rPr lang="en-US" dirty="0" smtClean="0">
                <a:solidFill>
                  <a:schemeClr val="bg1"/>
                </a:solidFill>
              </a:rPr>
              <a:t>Due 12/23/10</a:t>
            </a:r>
          </a:p>
          <a:p>
            <a:endParaRPr lang="en-US" dirty="0"/>
          </a:p>
        </p:txBody>
      </p:sp>
    </p:spTree>
    <p:extLst>
      <p:ext uri="{BB962C8B-B14F-4D97-AF65-F5344CB8AC3E}">
        <p14:creationId xmlns:p14="http://schemas.microsoft.com/office/powerpoint/2010/main" val="1862178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smtClean="0">
                <a:solidFill>
                  <a:schemeClr val="bg1"/>
                </a:solidFill>
              </a:rPr>
              <a:t>Letter</a:t>
            </a:r>
            <a:endParaRPr lang="en-US" dirty="0">
              <a:solidFill>
                <a:schemeClr val="bg1"/>
              </a:solidFill>
            </a:endParaRPr>
          </a:p>
        </p:txBody>
      </p:sp>
      <p:sp>
        <p:nvSpPr>
          <p:cNvPr id="3" name="Content Placeholder 2"/>
          <p:cNvSpPr>
            <a:spLocks noGrp="1"/>
          </p:cNvSpPr>
          <p:nvPr>
            <p:ph idx="1"/>
          </p:nvPr>
        </p:nvSpPr>
        <p:spPr>
          <a:xfrm>
            <a:off x="457200" y="1219200"/>
            <a:ext cx="8229600" cy="4906963"/>
          </a:xfrm>
        </p:spPr>
        <p:txBody>
          <a:bodyPr>
            <a:normAutofit lnSpcReduction="10000"/>
          </a:bodyPr>
          <a:lstStyle/>
          <a:p>
            <a:r>
              <a:rPr lang="en-US" sz="2000" dirty="0" smtClean="0">
                <a:solidFill>
                  <a:schemeClr val="bg2"/>
                </a:solidFill>
              </a:rPr>
              <a:t>Author: Charles Harvey</a:t>
            </a:r>
          </a:p>
          <a:p>
            <a:r>
              <a:rPr lang="en-US" sz="2000" dirty="0" smtClean="0">
                <a:solidFill>
                  <a:schemeClr val="bg2"/>
                </a:solidFill>
              </a:rPr>
              <a:t>Date: June 2</a:t>
            </a:r>
            <a:r>
              <a:rPr lang="en-US" sz="2000" baseline="30000" dirty="0" smtClean="0">
                <a:solidFill>
                  <a:schemeClr val="bg2"/>
                </a:solidFill>
              </a:rPr>
              <a:t>nd</a:t>
            </a:r>
            <a:r>
              <a:rPr lang="en-US" sz="2000" dirty="0" smtClean="0">
                <a:solidFill>
                  <a:schemeClr val="bg2"/>
                </a:solidFill>
              </a:rPr>
              <a:t>,1862</a:t>
            </a:r>
          </a:p>
          <a:p>
            <a:r>
              <a:rPr lang="en-US" sz="2000" dirty="0" smtClean="0">
                <a:solidFill>
                  <a:schemeClr val="bg2"/>
                </a:solidFill>
              </a:rPr>
              <a:t>Place of origin: 6 miles outside of Richmond, Virginia</a:t>
            </a:r>
          </a:p>
          <a:p>
            <a:r>
              <a:rPr lang="en-US" sz="2000" dirty="0" smtClean="0">
                <a:solidFill>
                  <a:schemeClr val="bg2"/>
                </a:solidFill>
              </a:rPr>
              <a:t>Explanation: In this letter he write to his mother, Harvey shares the details of life as a Union solider early on in the Civil War. He tells how the Union soldiers aren’t prepared for all battle situations such as when the Confederates surround the Union men and ambush them. Also he mentions the number of men they loose in one battle and they are just amazing how many men perished.</a:t>
            </a:r>
          </a:p>
          <a:p>
            <a:r>
              <a:rPr lang="en-US" sz="2000" dirty="0" smtClean="0">
                <a:solidFill>
                  <a:schemeClr val="bg2"/>
                </a:solidFill>
              </a:rPr>
              <a:t>Analysis: Within this document I found many things to be interesting and surprising, such as the account of the way soldiers just abandoned everything they had at camp to escape their pursuers. Also the fact that the Union men did not seem to be well trained in the fact that they retreated so quickly and let their commanding officer down. The only bias I saw in the letter was towards the northern efforts to win but this is to be expected seeing as it was a letter form a Union soldier.  </a:t>
            </a:r>
            <a:endParaRPr lang="en-US" sz="2000" dirty="0">
              <a:solidFill>
                <a:schemeClr val="bg2"/>
              </a:solidFill>
            </a:endParaRPr>
          </a:p>
        </p:txBody>
      </p:sp>
    </p:spTree>
    <p:extLst>
      <p:ext uri="{BB962C8B-B14F-4D97-AF65-F5344CB8AC3E}">
        <p14:creationId xmlns:p14="http://schemas.microsoft.com/office/powerpoint/2010/main" val="987725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smtClean="0">
                <a:solidFill>
                  <a:schemeClr val="bg1"/>
                </a:solidFill>
              </a:rPr>
              <a:t>Letter Continued</a:t>
            </a:r>
            <a:endParaRPr lang="en-US" dirty="0">
              <a:solidFill>
                <a:schemeClr val="bg1"/>
              </a:solidFill>
            </a:endParaRPr>
          </a:p>
        </p:txBody>
      </p:sp>
      <p:sp>
        <p:nvSpPr>
          <p:cNvPr id="3" name="Content Placeholder 2"/>
          <p:cNvSpPr>
            <a:spLocks noGrp="1"/>
          </p:cNvSpPr>
          <p:nvPr>
            <p:ph idx="1"/>
          </p:nvPr>
        </p:nvSpPr>
        <p:spPr/>
        <p:txBody>
          <a:bodyPr>
            <a:normAutofit/>
          </a:bodyPr>
          <a:lstStyle/>
          <a:p>
            <a:r>
              <a:rPr lang="en-US" sz="2000" dirty="0" smtClean="0">
                <a:solidFill>
                  <a:schemeClr val="bg1"/>
                </a:solidFill>
              </a:rPr>
              <a:t>Harvey also mentions that this was one of the 1</a:t>
            </a:r>
            <a:r>
              <a:rPr lang="en-US" sz="2000" baseline="30000" dirty="0" smtClean="0">
                <a:solidFill>
                  <a:schemeClr val="bg1"/>
                </a:solidFill>
              </a:rPr>
              <a:t>st</a:t>
            </a:r>
            <a:r>
              <a:rPr lang="en-US" sz="2000" dirty="0" smtClean="0">
                <a:solidFill>
                  <a:schemeClr val="bg1"/>
                </a:solidFill>
              </a:rPr>
              <a:t> battles of a long, complex, and drawn-out stalemate. Because this is an account form early into the fighting both sides were eager to display their spirit of victory for both sides. Harvey accounts that the “Rebels” snuck up on the Union troops and took aim at their back. He even says “I felt the wind of them (bullets) on my face and men fell dead and wounded on every side”. This account truly spoke volumes on how brutal and scary the times of fighting in the Civil war were. This also showed that the Confederates (Rebels) knew the terrain much better than the Union which is why the Rebels were ambush the Union so effectively. </a:t>
            </a:r>
            <a:endParaRPr lang="en-US" sz="2000" dirty="0">
              <a:solidFill>
                <a:schemeClr val="bg1"/>
              </a:solidFill>
            </a:endParaRPr>
          </a:p>
        </p:txBody>
      </p:sp>
    </p:spTree>
    <p:extLst>
      <p:ext uri="{BB962C8B-B14F-4D97-AF65-F5344CB8AC3E}">
        <p14:creationId xmlns:p14="http://schemas.microsoft.com/office/powerpoint/2010/main" val="13174666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Newspaper</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r>
              <a:rPr lang="en-US" sz="2000" dirty="0" smtClean="0">
                <a:solidFill>
                  <a:schemeClr val="bg1"/>
                </a:solidFill>
              </a:rPr>
              <a:t>Date: June 6</a:t>
            </a:r>
            <a:r>
              <a:rPr lang="en-US" sz="2000" baseline="30000" dirty="0" smtClean="0">
                <a:solidFill>
                  <a:schemeClr val="bg1"/>
                </a:solidFill>
              </a:rPr>
              <a:t>th</a:t>
            </a:r>
            <a:r>
              <a:rPr lang="en-US" sz="2000" dirty="0" smtClean="0">
                <a:solidFill>
                  <a:schemeClr val="bg1"/>
                </a:solidFill>
              </a:rPr>
              <a:t> 1863</a:t>
            </a:r>
          </a:p>
          <a:p>
            <a:r>
              <a:rPr lang="en-US" sz="2000" dirty="0" smtClean="0">
                <a:solidFill>
                  <a:schemeClr val="bg1"/>
                </a:solidFill>
              </a:rPr>
              <a:t>Title: Adventures Of A Young Lady In The Army</a:t>
            </a:r>
          </a:p>
          <a:p>
            <a:r>
              <a:rPr lang="en-US" sz="2000" dirty="0" smtClean="0">
                <a:solidFill>
                  <a:schemeClr val="bg1"/>
                </a:solidFill>
              </a:rPr>
              <a:t>Place or Origin: Jackson, Mississippi</a:t>
            </a:r>
          </a:p>
          <a:p>
            <a:r>
              <a:rPr lang="en-US" sz="2000" dirty="0" smtClean="0">
                <a:solidFill>
                  <a:schemeClr val="bg1"/>
                </a:solidFill>
              </a:rPr>
              <a:t>Summary: The article talks mainly about how some women went to the lengths of degasing themselves as men to join the Confederate army</a:t>
            </a:r>
          </a:p>
          <a:p>
            <a:r>
              <a:rPr lang="en-US" sz="2000" dirty="0" smtClean="0">
                <a:solidFill>
                  <a:schemeClr val="bg1"/>
                </a:solidFill>
              </a:rPr>
              <a:t>Analysis: The most suspiring thing about the article is finding out that women actually participated in the Civil War on the front lines and the other men had no idea. Prior to reading the article I had no idea that women went to such lengths to support their country. If women did this in the Civil War did they do the same in other wars as well like the Revolutionary </a:t>
            </a:r>
            <a:r>
              <a:rPr lang="en-US" sz="2000" dirty="0">
                <a:solidFill>
                  <a:schemeClr val="bg1"/>
                </a:solidFill>
              </a:rPr>
              <a:t>W</a:t>
            </a:r>
            <a:r>
              <a:rPr lang="en-US" sz="2000" dirty="0" smtClean="0">
                <a:solidFill>
                  <a:schemeClr val="bg1"/>
                </a:solidFill>
              </a:rPr>
              <a:t>ar or the Mexican-American War? Although it was against society’s traditions in this time period women were a </a:t>
            </a:r>
            <a:r>
              <a:rPr lang="en-US" sz="2000" dirty="0" err="1" smtClean="0">
                <a:solidFill>
                  <a:schemeClr val="bg1"/>
                </a:solidFill>
              </a:rPr>
              <a:t>crucal</a:t>
            </a:r>
            <a:r>
              <a:rPr lang="en-US" sz="2000" dirty="0" smtClean="0">
                <a:solidFill>
                  <a:schemeClr val="bg1"/>
                </a:solidFill>
              </a:rPr>
              <a:t> part in the Union Victory because of the way they helped the sick and </a:t>
            </a:r>
            <a:r>
              <a:rPr lang="en-US" sz="2000" dirty="0" err="1" smtClean="0">
                <a:solidFill>
                  <a:schemeClr val="bg1"/>
                </a:solidFill>
              </a:rPr>
              <a:t>brung</a:t>
            </a:r>
            <a:r>
              <a:rPr lang="en-US" sz="2000" dirty="0" smtClean="0">
                <a:solidFill>
                  <a:schemeClr val="bg1"/>
                </a:solidFill>
              </a:rPr>
              <a:t> them water and such.</a:t>
            </a:r>
          </a:p>
        </p:txBody>
      </p:sp>
    </p:spTree>
    <p:extLst>
      <p:ext uri="{BB962C8B-B14F-4D97-AF65-F5344CB8AC3E}">
        <p14:creationId xmlns:p14="http://schemas.microsoft.com/office/powerpoint/2010/main" val="6310768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Photograph</a:t>
            </a:r>
            <a:endParaRPr lang="en-US" dirty="0">
              <a:solidFill>
                <a:schemeClr val="bg1"/>
              </a:solidFill>
            </a:endParaRPr>
          </a:p>
        </p:txBody>
      </p:sp>
      <p:sp>
        <p:nvSpPr>
          <p:cNvPr id="3" name="Content Placeholder 2"/>
          <p:cNvSpPr>
            <a:spLocks noGrp="1"/>
          </p:cNvSpPr>
          <p:nvPr>
            <p:ph idx="1"/>
          </p:nvPr>
        </p:nvSpPr>
        <p:spPr>
          <a:xfrm>
            <a:off x="457200" y="1661319"/>
            <a:ext cx="4724400" cy="4510882"/>
          </a:xfrm>
        </p:spPr>
        <p:txBody>
          <a:bodyPr>
            <a:normAutofit fontScale="92500" lnSpcReduction="20000"/>
          </a:bodyPr>
          <a:lstStyle/>
          <a:p>
            <a:r>
              <a:rPr lang="en-US" sz="2000" dirty="0" smtClean="0">
                <a:solidFill>
                  <a:schemeClr val="bg1"/>
                </a:solidFill>
              </a:rPr>
              <a:t>Date: June 30</a:t>
            </a:r>
            <a:r>
              <a:rPr lang="en-US" sz="2000" baseline="30000" dirty="0" smtClean="0">
                <a:solidFill>
                  <a:schemeClr val="bg1"/>
                </a:solidFill>
              </a:rPr>
              <a:t>th</a:t>
            </a:r>
            <a:r>
              <a:rPr lang="en-US" sz="2000" dirty="0" smtClean="0">
                <a:solidFill>
                  <a:schemeClr val="bg1"/>
                </a:solidFill>
              </a:rPr>
              <a:t> 1863</a:t>
            </a:r>
          </a:p>
          <a:p>
            <a:r>
              <a:rPr lang="en-US" sz="2000" dirty="0" smtClean="0">
                <a:solidFill>
                  <a:schemeClr val="bg1"/>
                </a:solidFill>
              </a:rPr>
              <a:t>Title: A Harvest of Death </a:t>
            </a:r>
          </a:p>
          <a:p>
            <a:r>
              <a:rPr lang="en-US" sz="2000" dirty="0" smtClean="0">
                <a:solidFill>
                  <a:schemeClr val="bg1"/>
                </a:solidFill>
              </a:rPr>
              <a:t>Description: Dead soldiers await burial following  the battle of Gettysburg</a:t>
            </a:r>
          </a:p>
          <a:p>
            <a:r>
              <a:rPr lang="en-US" sz="2000" dirty="0" smtClean="0">
                <a:solidFill>
                  <a:schemeClr val="bg1"/>
                </a:solidFill>
              </a:rPr>
              <a:t>Analysis: This picture shows how brutal fighting was not only at the start but throughout the Civil War. To reference the letter that talks about how both sides were eager to fight for their causes and beliefs. As you can see it is still very evident that both sides are headstrong  and believe that each side has a just cause to fight for. What I found most surprising was how many men actually died in one battle. Originally when I thought about the Civil War I think many less then 2% of the population perished but I was dead wrong(no </a:t>
            </a:r>
            <a:r>
              <a:rPr lang="en-US" sz="2000" dirty="0">
                <a:solidFill>
                  <a:schemeClr val="bg1"/>
                </a:solidFill>
              </a:rPr>
              <a:t>p</a:t>
            </a:r>
            <a:r>
              <a:rPr lang="en-US" sz="2000" dirty="0" smtClean="0">
                <a:solidFill>
                  <a:schemeClr val="bg1"/>
                </a:solidFill>
              </a:rPr>
              <a:t>un intended)</a:t>
            </a:r>
          </a:p>
          <a:p>
            <a:endParaRPr lang="en-US" sz="2000" dirty="0" smtClean="0">
              <a:solidFill>
                <a:schemeClr val="bg1"/>
              </a:solidFill>
            </a:endParaRPr>
          </a:p>
          <a:p>
            <a:endParaRPr lang="en-US" sz="2000" dirty="0">
              <a:solidFill>
                <a:schemeClr val="bg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2057400"/>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47493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Song</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r>
              <a:rPr lang="en-US" sz="2000" dirty="0">
                <a:solidFill>
                  <a:schemeClr val="bg1"/>
                </a:solidFill>
              </a:rPr>
              <a:t>Author: Daniel Decatur </a:t>
            </a:r>
            <a:r>
              <a:rPr lang="en-US" sz="2000" dirty="0" smtClean="0">
                <a:solidFill>
                  <a:schemeClr val="bg1"/>
                </a:solidFill>
              </a:rPr>
              <a:t>Emmett</a:t>
            </a:r>
          </a:p>
          <a:p>
            <a:r>
              <a:rPr lang="en-US" sz="2000" dirty="0" smtClean="0">
                <a:solidFill>
                  <a:schemeClr val="bg1"/>
                </a:solidFill>
              </a:rPr>
              <a:t>Date: 1860</a:t>
            </a:r>
          </a:p>
          <a:p>
            <a:r>
              <a:rPr lang="en-US" sz="2000" dirty="0" smtClean="0">
                <a:solidFill>
                  <a:schemeClr val="bg1"/>
                </a:solidFill>
              </a:rPr>
              <a:t>Title: Dixie’s Land (Dixie)</a:t>
            </a:r>
          </a:p>
          <a:p>
            <a:r>
              <a:rPr lang="en-US" sz="2000" dirty="0" smtClean="0">
                <a:solidFill>
                  <a:schemeClr val="bg1"/>
                </a:solidFill>
              </a:rPr>
              <a:t>Place of Origin: The South</a:t>
            </a:r>
          </a:p>
          <a:p>
            <a:r>
              <a:rPr lang="en-US" sz="2000" dirty="0" smtClean="0">
                <a:solidFill>
                  <a:schemeClr val="bg1"/>
                </a:solidFill>
              </a:rPr>
              <a:t>Analysis: This song shows national pride for the Confederacy and that they like the lands they call home. The message of the song is that people of the south feel it’s a great place to be born, raised and live in throughout their lives. This song most definitely evokes the sense of national pride or nationalism towards the Confederacy. Also the song shows that some soldiers may want to go home and possibly feel homesick while on assignment with the Confederate army. Surprisingly I really did not know this song was about the Civil War until this year when we had to research it and I realized the topic it was discussing. The song was written in the early stages of the war and was most likely written to insight pride and confidence in soldiers.</a:t>
            </a:r>
            <a:endParaRPr lang="en-US" sz="2000" dirty="0">
              <a:solidFill>
                <a:schemeClr val="bg1"/>
              </a:solidFill>
            </a:endParaRPr>
          </a:p>
        </p:txBody>
      </p:sp>
    </p:spTree>
    <p:extLst>
      <p:ext uri="{BB962C8B-B14F-4D97-AF65-F5344CB8AC3E}">
        <p14:creationId xmlns:p14="http://schemas.microsoft.com/office/powerpoint/2010/main" val="3235186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Song Continued</a:t>
            </a:r>
            <a:endParaRPr lang="en-US" dirty="0">
              <a:solidFill>
                <a:schemeClr val="bg1"/>
              </a:solidFill>
            </a:endParaRPr>
          </a:p>
        </p:txBody>
      </p:sp>
      <p:sp>
        <p:nvSpPr>
          <p:cNvPr id="3" name="Content Placeholder 2"/>
          <p:cNvSpPr>
            <a:spLocks noGrp="1"/>
          </p:cNvSpPr>
          <p:nvPr>
            <p:ph idx="1"/>
          </p:nvPr>
        </p:nvSpPr>
        <p:spPr>
          <a:xfrm>
            <a:off x="457200" y="1600200"/>
            <a:ext cx="3200400" cy="4525963"/>
          </a:xfrm>
        </p:spPr>
        <p:txBody>
          <a:bodyPr>
            <a:normAutofit fontScale="92500" lnSpcReduction="10000"/>
          </a:bodyPr>
          <a:lstStyle/>
          <a:p>
            <a:r>
              <a:rPr lang="en-US" sz="1600" dirty="0">
                <a:solidFill>
                  <a:schemeClr val="bg1"/>
                </a:solidFill>
              </a:rPr>
              <a:t>I wish I was in the land </a:t>
            </a:r>
            <a:r>
              <a:rPr lang="en-US" sz="1600" dirty="0" err="1">
                <a:solidFill>
                  <a:schemeClr val="bg1"/>
                </a:solidFill>
              </a:rPr>
              <a:t>ob</a:t>
            </a:r>
            <a:r>
              <a:rPr lang="en-US" sz="1600" dirty="0">
                <a:solidFill>
                  <a:schemeClr val="bg1"/>
                </a:solidFill>
              </a:rPr>
              <a:t> cotton,</a:t>
            </a:r>
          </a:p>
          <a:p>
            <a:r>
              <a:rPr lang="en-US" sz="1600" dirty="0">
                <a:solidFill>
                  <a:schemeClr val="bg1"/>
                </a:solidFill>
              </a:rPr>
              <a:t>Old time </a:t>
            </a:r>
            <a:r>
              <a:rPr lang="en-US" sz="1600" dirty="0" err="1">
                <a:solidFill>
                  <a:schemeClr val="bg1"/>
                </a:solidFill>
              </a:rPr>
              <a:t>dar</a:t>
            </a:r>
            <a:r>
              <a:rPr lang="en-US" sz="1600" dirty="0">
                <a:solidFill>
                  <a:schemeClr val="bg1"/>
                </a:solidFill>
              </a:rPr>
              <a:t> am not forgotten;</a:t>
            </a:r>
          </a:p>
          <a:p>
            <a:r>
              <a:rPr lang="en-US" sz="1600" dirty="0">
                <a:solidFill>
                  <a:schemeClr val="bg1"/>
                </a:solidFill>
              </a:rPr>
              <a:t>  Look away! Look away!</a:t>
            </a:r>
          </a:p>
          <a:p>
            <a:r>
              <a:rPr lang="en-US" sz="1600" dirty="0">
                <a:solidFill>
                  <a:schemeClr val="bg1"/>
                </a:solidFill>
              </a:rPr>
              <a:t>  Look away! Dixie Land.</a:t>
            </a:r>
          </a:p>
          <a:p>
            <a:r>
              <a:rPr lang="en-US" sz="1600" dirty="0">
                <a:solidFill>
                  <a:schemeClr val="bg1"/>
                </a:solidFill>
              </a:rPr>
              <a:t>In Dixie Land </a:t>
            </a:r>
            <a:r>
              <a:rPr lang="en-US" sz="1600" dirty="0" err="1">
                <a:solidFill>
                  <a:schemeClr val="bg1"/>
                </a:solidFill>
              </a:rPr>
              <a:t>whar</a:t>
            </a:r>
            <a:r>
              <a:rPr lang="en-US" sz="1600" dirty="0">
                <a:solidFill>
                  <a:schemeClr val="bg1"/>
                </a:solidFill>
              </a:rPr>
              <a:t> I was born in,</a:t>
            </a:r>
          </a:p>
          <a:p>
            <a:r>
              <a:rPr lang="en-US" sz="1600" dirty="0">
                <a:solidFill>
                  <a:schemeClr val="bg1"/>
                </a:solidFill>
              </a:rPr>
              <a:t>Early on one frosty </a:t>
            </a:r>
            <a:r>
              <a:rPr lang="en-US" sz="1600" dirty="0" err="1">
                <a:solidFill>
                  <a:schemeClr val="bg1"/>
                </a:solidFill>
              </a:rPr>
              <a:t>mornin</a:t>
            </a:r>
            <a:r>
              <a:rPr lang="en-US" sz="1600" dirty="0">
                <a:solidFill>
                  <a:schemeClr val="bg1"/>
                </a:solidFill>
              </a:rPr>
              <a:t>,</a:t>
            </a:r>
          </a:p>
          <a:p>
            <a:r>
              <a:rPr lang="en-US" sz="1600" dirty="0">
                <a:solidFill>
                  <a:schemeClr val="bg1"/>
                </a:solidFill>
              </a:rPr>
              <a:t>  Look away! Look away!</a:t>
            </a:r>
          </a:p>
          <a:p>
            <a:r>
              <a:rPr lang="en-US" sz="1600" dirty="0">
                <a:solidFill>
                  <a:schemeClr val="bg1"/>
                </a:solidFill>
              </a:rPr>
              <a:t>  Look away! Dixie Land</a:t>
            </a:r>
            <a:r>
              <a:rPr lang="en-US" sz="1600" dirty="0" smtClean="0">
                <a:solidFill>
                  <a:schemeClr val="bg1"/>
                </a:solidFill>
              </a:rPr>
              <a:t>.</a:t>
            </a:r>
          </a:p>
          <a:p>
            <a:r>
              <a:rPr lang="en-US" sz="1600" dirty="0">
                <a:solidFill>
                  <a:schemeClr val="bg1"/>
                </a:solidFill>
              </a:rPr>
              <a:t>CHORUS</a:t>
            </a:r>
          </a:p>
          <a:p>
            <a:r>
              <a:rPr lang="en-US" sz="1600" dirty="0">
                <a:solidFill>
                  <a:schemeClr val="bg1"/>
                </a:solidFill>
              </a:rPr>
              <a:t>Den I wish I was in Dixie,</a:t>
            </a:r>
          </a:p>
          <a:p>
            <a:r>
              <a:rPr lang="en-US" sz="1600" dirty="0">
                <a:solidFill>
                  <a:schemeClr val="bg1"/>
                </a:solidFill>
              </a:rPr>
              <a:t>Hooray! Hooray!</a:t>
            </a:r>
          </a:p>
          <a:p>
            <a:r>
              <a:rPr lang="en-US" sz="1600" dirty="0">
                <a:solidFill>
                  <a:schemeClr val="bg1"/>
                </a:solidFill>
              </a:rPr>
              <a:t>In Dixie Land, I'll took my stand,</a:t>
            </a:r>
          </a:p>
          <a:p>
            <a:r>
              <a:rPr lang="en-US" sz="1600" dirty="0">
                <a:solidFill>
                  <a:schemeClr val="bg1"/>
                </a:solidFill>
              </a:rPr>
              <a:t>To lib and die in Dixie,</a:t>
            </a:r>
          </a:p>
          <a:p>
            <a:r>
              <a:rPr lang="en-US" sz="1600" dirty="0">
                <a:solidFill>
                  <a:schemeClr val="bg1"/>
                </a:solidFill>
              </a:rPr>
              <a:t>Away, away,</a:t>
            </a:r>
          </a:p>
          <a:p>
            <a:r>
              <a:rPr lang="en-US" sz="1600" dirty="0">
                <a:solidFill>
                  <a:schemeClr val="bg1"/>
                </a:solidFill>
              </a:rPr>
              <a:t>Away down south in Dixie,</a:t>
            </a:r>
          </a:p>
          <a:p>
            <a:r>
              <a:rPr lang="en-US" sz="1600" dirty="0">
                <a:solidFill>
                  <a:schemeClr val="bg1"/>
                </a:solidFill>
              </a:rPr>
              <a:t>Away, away,</a:t>
            </a:r>
          </a:p>
          <a:p>
            <a:r>
              <a:rPr lang="en-US" sz="1600" dirty="0">
                <a:solidFill>
                  <a:schemeClr val="bg1"/>
                </a:solidFill>
              </a:rPr>
              <a:t>Away down </a:t>
            </a:r>
            <a:r>
              <a:rPr lang="en-US" sz="1600" dirty="0" err="1">
                <a:solidFill>
                  <a:schemeClr val="bg1"/>
                </a:solidFill>
              </a:rPr>
              <a:t>douth</a:t>
            </a:r>
            <a:r>
              <a:rPr lang="en-US" sz="1600" dirty="0">
                <a:solidFill>
                  <a:schemeClr val="bg1"/>
                </a:solidFill>
              </a:rPr>
              <a:t> in Dixie.</a:t>
            </a:r>
          </a:p>
          <a:p>
            <a:endParaRPr lang="en-US" sz="1600" dirty="0">
              <a:solidFill>
                <a:schemeClr val="bg1"/>
              </a:solidFill>
            </a:endParaRPr>
          </a:p>
          <a:p>
            <a:endParaRPr lang="en-US" sz="1600" dirty="0">
              <a:solidFill>
                <a:schemeClr val="bg1"/>
              </a:solidFill>
            </a:endParaRPr>
          </a:p>
          <a:p>
            <a:endParaRPr lang="en-US" sz="2000" dirty="0">
              <a:solidFill>
                <a:schemeClr val="bg1"/>
              </a:solidFill>
            </a:endParaRPr>
          </a:p>
          <a:p>
            <a:endParaRPr lang="en-US" sz="2000" dirty="0">
              <a:solidFill>
                <a:schemeClr val="bg1"/>
              </a:solidFill>
            </a:endParaRPr>
          </a:p>
        </p:txBody>
      </p:sp>
      <p:sp>
        <p:nvSpPr>
          <p:cNvPr id="5" name="TextBox 4"/>
          <p:cNvSpPr txBox="1"/>
          <p:nvPr/>
        </p:nvSpPr>
        <p:spPr>
          <a:xfrm>
            <a:off x="4724400" y="1524000"/>
            <a:ext cx="3657600" cy="4801314"/>
          </a:xfrm>
          <a:prstGeom prst="rect">
            <a:avLst/>
          </a:prstGeom>
          <a:noFill/>
        </p:spPr>
        <p:txBody>
          <a:bodyPr wrap="square" rtlCol="0">
            <a:spAutoFit/>
          </a:bodyPr>
          <a:lstStyle/>
          <a:p>
            <a:r>
              <a:rPr lang="en-US" sz="1500" dirty="0">
                <a:solidFill>
                  <a:schemeClr val="bg1"/>
                </a:solidFill>
              </a:rPr>
              <a:t>Old Missus marry "Will-de-</a:t>
            </a:r>
            <a:r>
              <a:rPr lang="en-US" sz="1500" dirty="0" err="1">
                <a:solidFill>
                  <a:schemeClr val="bg1"/>
                </a:solidFill>
              </a:rPr>
              <a:t>weaber</a:t>
            </a:r>
            <a:r>
              <a:rPr lang="en-US" sz="1500" dirty="0">
                <a:solidFill>
                  <a:schemeClr val="bg1"/>
                </a:solidFill>
              </a:rPr>
              <a:t>,"</a:t>
            </a:r>
          </a:p>
          <a:p>
            <a:r>
              <a:rPr lang="en-US" sz="1500" dirty="0" err="1">
                <a:solidFill>
                  <a:schemeClr val="bg1"/>
                </a:solidFill>
              </a:rPr>
              <a:t>Willum</a:t>
            </a:r>
            <a:r>
              <a:rPr lang="en-US" sz="1500" dirty="0">
                <a:solidFill>
                  <a:schemeClr val="bg1"/>
                </a:solidFill>
              </a:rPr>
              <a:t> was a gay </a:t>
            </a:r>
            <a:r>
              <a:rPr lang="en-US" sz="1500" dirty="0" err="1">
                <a:solidFill>
                  <a:schemeClr val="bg1"/>
                </a:solidFill>
              </a:rPr>
              <a:t>deceaber</a:t>
            </a:r>
            <a:r>
              <a:rPr lang="en-US" sz="1500" dirty="0">
                <a:solidFill>
                  <a:schemeClr val="bg1"/>
                </a:solidFill>
              </a:rPr>
              <a:t>;</a:t>
            </a:r>
          </a:p>
          <a:p>
            <a:r>
              <a:rPr lang="en-US" sz="1500" dirty="0">
                <a:solidFill>
                  <a:schemeClr val="bg1"/>
                </a:solidFill>
              </a:rPr>
              <a:t>  Look away! Look away!</a:t>
            </a:r>
          </a:p>
          <a:p>
            <a:r>
              <a:rPr lang="en-US" sz="1500" dirty="0">
                <a:solidFill>
                  <a:schemeClr val="bg1"/>
                </a:solidFill>
              </a:rPr>
              <a:t>  Look away! Dixie Land.</a:t>
            </a:r>
          </a:p>
          <a:p>
            <a:r>
              <a:rPr lang="en-US" sz="1500" dirty="0">
                <a:solidFill>
                  <a:schemeClr val="bg1"/>
                </a:solidFill>
              </a:rPr>
              <a:t>But when he put his arm around '</a:t>
            </a:r>
            <a:r>
              <a:rPr lang="en-US" sz="1500" dirty="0" err="1">
                <a:solidFill>
                  <a:schemeClr val="bg1"/>
                </a:solidFill>
              </a:rPr>
              <a:t>er</a:t>
            </a:r>
            <a:r>
              <a:rPr lang="en-US" sz="1500" dirty="0">
                <a:solidFill>
                  <a:schemeClr val="bg1"/>
                </a:solidFill>
              </a:rPr>
              <a:t>,</a:t>
            </a:r>
          </a:p>
          <a:p>
            <a:r>
              <a:rPr lang="en-US" sz="1500" dirty="0">
                <a:solidFill>
                  <a:schemeClr val="bg1"/>
                </a:solidFill>
              </a:rPr>
              <a:t>He smiled as fierce as a 'forty-</a:t>
            </a:r>
            <a:r>
              <a:rPr lang="en-US" sz="1500" dirty="0" err="1">
                <a:solidFill>
                  <a:schemeClr val="bg1"/>
                </a:solidFill>
              </a:rPr>
              <a:t>pound'er</a:t>
            </a:r>
            <a:r>
              <a:rPr lang="en-US" sz="1500" dirty="0">
                <a:solidFill>
                  <a:schemeClr val="bg1"/>
                </a:solidFill>
              </a:rPr>
              <a:t>,</a:t>
            </a:r>
          </a:p>
          <a:p>
            <a:r>
              <a:rPr lang="en-US" sz="1500" dirty="0">
                <a:solidFill>
                  <a:schemeClr val="bg1"/>
                </a:solidFill>
              </a:rPr>
              <a:t>  Look away! Look away!</a:t>
            </a:r>
          </a:p>
          <a:p>
            <a:r>
              <a:rPr lang="en-US" sz="1500" dirty="0">
                <a:solidFill>
                  <a:schemeClr val="bg1"/>
                </a:solidFill>
              </a:rPr>
              <a:t>  Look away! Dixie Land.</a:t>
            </a:r>
          </a:p>
          <a:p>
            <a:r>
              <a:rPr lang="en-US" sz="1500" dirty="0" smtClean="0">
                <a:solidFill>
                  <a:schemeClr val="bg1"/>
                </a:solidFill>
              </a:rPr>
              <a:t>(</a:t>
            </a:r>
            <a:r>
              <a:rPr lang="en-US" sz="1500" dirty="0">
                <a:solidFill>
                  <a:schemeClr val="bg1"/>
                </a:solidFill>
              </a:rPr>
              <a:t>CHORUS)</a:t>
            </a:r>
          </a:p>
          <a:p>
            <a:r>
              <a:rPr lang="en-US" sz="1500" dirty="0">
                <a:solidFill>
                  <a:schemeClr val="bg1"/>
                </a:solidFill>
              </a:rPr>
              <a:t>His face was sharp as a butcher's </a:t>
            </a:r>
            <a:r>
              <a:rPr lang="en-US" sz="1500" dirty="0" err="1">
                <a:solidFill>
                  <a:schemeClr val="bg1"/>
                </a:solidFill>
              </a:rPr>
              <a:t>cleaber</a:t>
            </a:r>
            <a:r>
              <a:rPr lang="en-US" sz="1500" dirty="0">
                <a:solidFill>
                  <a:schemeClr val="bg1"/>
                </a:solidFill>
              </a:rPr>
              <a:t>,</a:t>
            </a:r>
          </a:p>
          <a:p>
            <a:r>
              <a:rPr lang="en-US" sz="1500" dirty="0">
                <a:solidFill>
                  <a:schemeClr val="bg1"/>
                </a:solidFill>
              </a:rPr>
              <a:t>But </a:t>
            </a:r>
            <a:r>
              <a:rPr lang="en-US" sz="1500" dirty="0" err="1">
                <a:solidFill>
                  <a:schemeClr val="bg1"/>
                </a:solidFill>
              </a:rPr>
              <a:t>dat</a:t>
            </a:r>
            <a:r>
              <a:rPr lang="en-US" sz="1500" dirty="0">
                <a:solidFill>
                  <a:schemeClr val="bg1"/>
                </a:solidFill>
              </a:rPr>
              <a:t> did not seem to </a:t>
            </a:r>
            <a:r>
              <a:rPr lang="en-US" sz="1500" dirty="0" err="1">
                <a:solidFill>
                  <a:schemeClr val="bg1"/>
                </a:solidFill>
              </a:rPr>
              <a:t>greab</a:t>
            </a:r>
            <a:r>
              <a:rPr lang="en-US" sz="1500" dirty="0">
                <a:solidFill>
                  <a:schemeClr val="bg1"/>
                </a:solidFill>
              </a:rPr>
              <a:t> '</a:t>
            </a:r>
            <a:r>
              <a:rPr lang="en-US" sz="1500" dirty="0" err="1">
                <a:solidFill>
                  <a:schemeClr val="bg1"/>
                </a:solidFill>
              </a:rPr>
              <a:t>er</a:t>
            </a:r>
            <a:r>
              <a:rPr lang="en-US" sz="1500" dirty="0">
                <a:solidFill>
                  <a:schemeClr val="bg1"/>
                </a:solidFill>
              </a:rPr>
              <a:t>;</a:t>
            </a:r>
          </a:p>
          <a:p>
            <a:r>
              <a:rPr lang="en-US" sz="1500" dirty="0">
                <a:solidFill>
                  <a:schemeClr val="bg1"/>
                </a:solidFill>
              </a:rPr>
              <a:t>  Look away! Look away!</a:t>
            </a:r>
          </a:p>
          <a:p>
            <a:r>
              <a:rPr lang="en-US" sz="1500" dirty="0">
                <a:solidFill>
                  <a:schemeClr val="bg1"/>
                </a:solidFill>
              </a:rPr>
              <a:t>  Look away! Dixie Land.</a:t>
            </a:r>
          </a:p>
          <a:p>
            <a:r>
              <a:rPr lang="en-US" sz="1500" dirty="0">
                <a:solidFill>
                  <a:schemeClr val="bg1"/>
                </a:solidFill>
              </a:rPr>
              <a:t>Old Missus acted de foolish part,</a:t>
            </a:r>
          </a:p>
          <a:p>
            <a:r>
              <a:rPr lang="en-US" sz="1500" dirty="0">
                <a:solidFill>
                  <a:schemeClr val="bg1"/>
                </a:solidFill>
              </a:rPr>
              <a:t>And died for a man </a:t>
            </a:r>
            <a:r>
              <a:rPr lang="en-US" sz="1500" dirty="0" err="1">
                <a:solidFill>
                  <a:schemeClr val="bg1"/>
                </a:solidFill>
              </a:rPr>
              <a:t>dat</a:t>
            </a:r>
            <a:r>
              <a:rPr lang="en-US" sz="1500" dirty="0">
                <a:solidFill>
                  <a:schemeClr val="bg1"/>
                </a:solidFill>
              </a:rPr>
              <a:t> broke her heart,</a:t>
            </a:r>
          </a:p>
          <a:p>
            <a:r>
              <a:rPr lang="en-US" sz="1500" dirty="0">
                <a:solidFill>
                  <a:schemeClr val="bg1"/>
                </a:solidFill>
              </a:rPr>
              <a:t>  Look away! Look away!</a:t>
            </a:r>
          </a:p>
          <a:p>
            <a:r>
              <a:rPr lang="en-US" sz="1500" dirty="0">
                <a:solidFill>
                  <a:schemeClr val="bg1"/>
                </a:solidFill>
              </a:rPr>
              <a:t>  Look away! Dixie Land.</a:t>
            </a:r>
          </a:p>
          <a:p>
            <a:r>
              <a:rPr lang="en-US" sz="1500" dirty="0" smtClean="0">
                <a:solidFill>
                  <a:schemeClr val="bg1"/>
                </a:solidFill>
              </a:rPr>
              <a:t>(</a:t>
            </a:r>
            <a:r>
              <a:rPr lang="en-US" sz="1500" dirty="0">
                <a:solidFill>
                  <a:schemeClr val="bg1"/>
                </a:solidFill>
              </a:rPr>
              <a:t>CHORUS)</a:t>
            </a:r>
          </a:p>
          <a:p>
            <a:endParaRPr lang="en-US" dirty="0"/>
          </a:p>
          <a:p>
            <a:endParaRPr lang="en-US" dirty="0"/>
          </a:p>
        </p:txBody>
      </p:sp>
    </p:spTree>
    <p:extLst>
      <p:ext uri="{BB962C8B-B14F-4D97-AF65-F5344CB8AC3E}">
        <p14:creationId xmlns:p14="http://schemas.microsoft.com/office/powerpoint/2010/main" val="17305088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Song </a:t>
            </a:r>
            <a:r>
              <a:rPr lang="en-US" dirty="0" err="1" smtClean="0">
                <a:solidFill>
                  <a:schemeClr val="bg1"/>
                </a:solidFill>
              </a:rPr>
              <a:t>Contiuned</a:t>
            </a:r>
            <a:r>
              <a:rPr lang="en-US" dirty="0" smtClean="0">
                <a:solidFill>
                  <a:schemeClr val="bg1"/>
                </a:solidFill>
              </a:rPr>
              <a:t> </a:t>
            </a:r>
            <a:endParaRPr lang="en-US" dirty="0">
              <a:solidFill>
                <a:schemeClr val="bg1"/>
              </a:solidFill>
            </a:endParaRPr>
          </a:p>
        </p:txBody>
      </p:sp>
      <p:sp>
        <p:nvSpPr>
          <p:cNvPr id="3" name="Content Placeholder 2"/>
          <p:cNvSpPr>
            <a:spLocks noGrp="1"/>
          </p:cNvSpPr>
          <p:nvPr>
            <p:ph idx="1"/>
          </p:nvPr>
        </p:nvSpPr>
        <p:spPr/>
        <p:txBody>
          <a:bodyPr>
            <a:normAutofit fontScale="92500" lnSpcReduction="10000"/>
          </a:bodyPr>
          <a:lstStyle/>
          <a:p>
            <a:r>
              <a:rPr lang="en-US" sz="1500" dirty="0">
                <a:solidFill>
                  <a:schemeClr val="bg1"/>
                </a:solidFill>
              </a:rPr>
              <a:t>Now here's a health to the next old Missus,</a:t>
            </a:r>
          </a:p>
          <a:p>
            <a:r>
              <a:rPr lang="en-US" sz="1500" dirty="0">
                <a:solidFill>
                  <a:schemeClr val="bg1"/>
                </a:solidFill>
              </a:rPr>
              <a:t>An all de galls </a:t>
            </a:r>
            <a:r>
              <a:rPr lang="en-US" sz="1500" dirty="0" err="1">
                <a:solidFill>
                  <a:schemeClr val="bg1"/>
                </a:solidFill>
              </a:rPr>
              <a:t>dat</a:t>
            </a:r>
            <a:r>
              <a:rPr lang="en-US" sz="1500" dirty="0">
                <a:solidFill>
                  <a:schemeClr val="bg1"/>
                </a:solidFill>
              </a:rPr>
              <a:t> want to kiss us;</a:t>
            </a:r>
          </a:p>
          <a:p>
            <a:r>
              <a:rPr lang="en-US" sz="1500" dirty="0">
                <a:solidFill>
                  <a:schemeClr val="bg1"/>
                </a:solidFill>
              </a:rPr>
              <a:t>  Look away! Look away!</a:t>
            </a:r>
          </a:p>
          <a:p>
            <a:r>
              <a:rPr lang="en-US" sz="1500" dirty="0">
                <a:solidFill>
                  <a:schemeClr val="bg1"/>
                </a:solidFill>
              </a:rPr>
              <a:t>  Look away! Dixie Land.</a:t>
            </a:r>
          </a:p>
          <a:p>
            <a:r>
              <a:rPr lang="en-US" sz="1500" dirty="0">
                <a:solidFill>
                  <a:schemeClr val="bg1"/>
                </a:solidFill>
              </a:rPr>
              <a:t>But if you want to drive 'way sorrow,</a:t>
            </a:r>
          </a:p>
          <a:p>
            <a:r>
              <a:rPr lang="en-US" sz="1500" dirty="0">
                <a:solidFill>
                  <a:schemeClr val="bg1"/>
                </a:solidFill>
              </a:rPr>
              <a:t>Come an hear did song to-morrow.</a:t>
            </a:r>
          </a:p>
          <a:p>
            <a:r>
              <a:rPr lang="en-US" sz="1500" dirty="0">
                <a:solidFill>
                  <a:schemeClr val="bg1"/>
                </a:solidFill>
              </a:rPr>
              <a:t>  Look away! Look away!</a:t>
            </a:r>
          </a:p>
          <a:p>
            <a:r>
              <a:rPr lang="en-US" sz="1500" dirty="0">
                <a:solidFill>
                  <a:schemeClr val="bg1"/>
                </a:solidFill>
              </a:rPr>
              <a:t>  Look away! Dixie Land.</a:t>
            </a:r>
          </a:p>
          <a:p>
            <a:pPr marL="0" indent="0">
              <a:buNone/>
            </a:pPr>
            <a:r>
              <a:rPr lang="en-US" sz="1500" dirty="0" smtClean="0">
                <a:solidFill>
                  <a:schemeClr val="bg1"/>
                </a:solidFill>
              </a:rPr>
              <a:t>(</a:t>
            </a:r>
            <a:r>
              <a:rPr lang="en-US" sz="1500" dirty="0">
                <a:solidFill>
                  <a:schemeClr val="bg1"/>
                </a:solidFill>
              </a:rPr>
              <a:t>CHORUS</a:t>
            </a:r>
            <a:r>
              <a:rPr lang="en-US" sz="1500" dirty="0" smtClean="0">
                <a:solidFill>
                  <a:schemeClr val="bg1"/>
                </a:solidFill>
              </a:rPr>
              <a:t>)</a:t>
            </a:r>
          </a:p>
          <a:p>
            <a:r>
              <a:rPr lang="en-US" sz="1500" dirty="0">
                <a:solidFill>
                  <a:schemeClr val="bg1"/>
                </a:solidFill>
              </a:rPr>
              <a:t>Dar's buck-wheat cakes and '</a:t>
            </a:r>
            <a:r>
              <a:rPr lang="en-US" sz="1500" dirty="0" err="1">
                <a:solidFill>
                  <a:schemeClr val="bg1"/>
                </a:solidFill>
              </a:rPr>
              <a:t>Ingen</a:t>
            </a:r>
            <a:r>
              <a:rPr lang="en-US" sz="1500" dirty="0">
                <a:solidFill>
                  <a:schemeClr val="bg1"/>
                </a:solidFill>
              </a:rPr>
              <a:t>' batter</a:t>
            </a:r>
            <a:r>
              <a:rPr lang="en-US" sz="1500" dirty="0" smtClean="0">
                <a:solidFill>
                  <a:schemeClr val="bg1"/>
                </a:solidFill>
              </a:rPr>
              <a:t>,    </a:t>
            </a:r>
            <a:endParaRPr lang="en-US" sz="1500" dirty="0">
              <a:solidFill>
                <a:schemeClr val="bg1"/>
              </a:solidFill>
            </a:endParaRPr>
          </a:p>
          <a:p>
            <a:r>
              <a:rPr lang="en-US" sz="1500" dirty="0">
                <a:solidFill>
                  <a:schemeClr val="bg1"/>
                </a:solidFill>
              </a:rPr>
              <a:t>Makes you fat or a little fatter;</a:t>
            </a:r>
          </a:p>
          <a:p>
            <a:r>
              <a:rPr lang="en-US" sz="1500" dirty="0">
                <a:solidFill>
                  <a:schemeClr val="bg1"/>
                </a:solidFill>
              </a:rPr>
              <a:t>  Look away! Look away!</a:t>
            </a:r>
          </a:p>
          <a:p>
            <a:r>
              <a:rPr lang="en-US" sz="1500" dirty="0">
                <a:solidFill>
                  <a:schemeClr val="bg1"/>
                </a:solidFill>
              </a:rPr>
              <a:t>  Look away! Dixie Land.</a:t>
            </a:r>
          </a:p>
          <a:p>
            <a:r>
              <a:rPr lang="en-US" sz="1500" dirty="0">
                <a:solidFill>
                  <a:schemeClr val="bg1"/>
                </a:solidFill>
              </a:rPr>
              <a:t>Den hoe it down and scratch your grabble,</a:t>
            </a:r>
          </a:p>
          <a:p>
            <a:r>
              <a:rPr lang="en-US" sz="1500" dirty="0">
                <a:solidFill>
                  <a:schemeClr val="bg1"/>
                </a:solidFill>
              </a:rPr>
              <a:t>To Dixie Land I'm bound to </a:t>
            </a:r>
            <a:r>
              <a:rPr lang="en-US" sz="1500" dirty="0" err="1">
                <a:solidFill>
                  <a:schemeClr val="bg1"/>
                </a:solidFill>
              </a:rPr>
              <a:t>trabble</a:t>
            </a:r>
            <a:r>
              <a:rPr lang="en-US" sz="1500" dirty="0">
                <a:solidFill>
                  <a:schemeClr val="bg1"/>
                </a:solidFill>
              </a:rPr>
              <a:t>,</a:t>
            </a:r>
          </a:p>
          <a:p>
            <a:r>
              <a:rPr lang="en-US" sz="1500" dirty="0">
                <a:solidFill>
                  <a:schemeClr val="bg1"/>
                </a:solidFill>
              </a:rPr>
              <a:t>  Look away! Look away!</a:t>
            </a:r>
          </a:p>
          <a:p>
            <a:r>
              <a:rPr lang="en-US" sz="1500" dirty="0">
                <a:solidFill>
                  <a:schemeClr val="bg1"/>
                </a:solidFill>
              </a:rPr>
              <a:t>  Look away! Dixie Land.</a:t>
            </a:r>
          </a:p>
          <a:p>
            <a:pPr marL="0" indent="0">
              <a:buNone/>
            </a:pPr>
            <a:r>
              <a:rPr lang="en-US" sz="1500" dirty="0" smtClean="0">
                <a:solidFill>
                  <a:schemeClr val="bg1"/>
                </a:solidFill>
              </a:rPr>
              <a:t>(</a:t>
            </a:r>
            <a:r>
              <a:rPr lang="en-US" sz="1500" dirty="0">
                <a:solidFill>
                  <a:schemeClr val="bg1"/>
                </a:solidFill>
              </a:rPr>
              <a:t>CHORUS)</a:t>
            </a:r>
          </a:p>
          <a:p>
            <a:pPr marL="0" indent="0">
              <a:buNone/>
            </a:pPr>
            <a:endParaRPr lang="en-US" sz="1500" dirty="0">
              <a:solidFill>
                <a:schemeClr val="bg1"/>
              </a:solidFill>
            </a:endParaRPr>
          </a:p>
          <a:p>
            <a:endParaRPr lang="en-US" sz="1500" dirty="0"/>
          </a:p>
          <a:p>
            <a:endParaRPr lang="en-US" sz="1500" dirty="0"/>
          </a:p>
        </p:txBody>
      </p:sp>
    </p:spTree>
    <p:extLst>
      <p:ext uri="{BB962C8B-B14F-4D97-AF65-F5344CB8AC3E}">
        <p14:creationId xmlns:p14="http://schemas.microsoft.com/office/powerpoint/2010/main" val="3086971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Citations</a:t>
            </a:r>
            <a:endParaRPr lang="en-US" dirty="0">
              <a:solidFill>
                <a:schemeClr val="bg1"/>
              </a:solidFill>
            </a:endParaRPr>
          </a:p>
        </p:txBody>
      </p:sp>
      <p:sp>
        <p:nvSpPr>
          <p:cNvPr id="3" name="Content Placeholder 2"/>
          <p:cNvSpPr>
            <a:spLocks noGrp="1"/>
          </p:cNvSpPr>
          <p:nvPr>
            <p:ph idx="1"/>
          </p:nvPr>
        </p:nvSpPr>
        <p:spPr/>
        <p:txBody>
          <a:bodyPr>
            <a:normAutofit/>
          </a:bodyPr>
          <a:lstStyle/>
          <a:p>
            <a:r>
              <a:rPr lang="en-US" sz="2000" dirty="0">
                <a:solidFill>
                  <a:schemeClr val="bg1"/>
                </a:solidFill>
              </a:rPr>
              <a:t>The Music of the American Civil War (1861-1865)." </a:t>
            </a:r>
            <a:r>
              <a:rPr lang="en-US" sz="2000" i="1" dirty="0">
                <a:solidFill>
                  <a:schemeClr val="bg1"/>
                </a:solidFill>
              </a:rPr>
              <a:t>Public Domain Music</a:t>
            </a:r>
            <a:r>
              <a:rPr lang="en-US" sz="2000" dirty="0">
                <a:solidFill>
                  <a:schemeClr val="bg1"/>
                </a:solidFill>
              </a:rPr>
              <a:t>. 22 Oct. 2007. Web. 22 Dec. 2010. &lt;http://www.pdmusic.org/civilwar.html</a:t>
            </a:r>
            <a:r>
              <a:rPr lang="en-US" sz="2000" dirty="0" smtClean="0">
                <a:solidFill>
                  <a:schemeClr val="bg1"/>
                </a:solidFill>
              </a:rPr>
              <a:t>&gt;.</a:t>
            </a:r>
          </a:p>
          <a:p>
            <a:r>
              <a:rPr lang="en-US" sz="2000" dirty="0">
                <a:solidFill>
                  <a:schemeClr val="bg1"/>
                </a:solidFill>
              </a:rPr>
              <a:t>"US History/Contents/Civil War - Wikimedia Labs, Collection of Open-content Textbooks." </a:t>
            </a:r>
            <a:r>
              <a:rPr lang="en-US" sz="2000" i="1" dirty="0">
                <a:solidFill>
                  <a:schemeClr val="bg1"/>
                </a:solidFill>
              </a:rPr>
              <a:t>Wikimedia Labs</a:t>
            </a:r>
            <a:r>
              <a:rPr lang="en-US" sz="2000" dirty="0">
                <a:solidFill>
                  <a:schemeClr val="bg1"/>
                </a:solidFill>
              </a:rPr>
              <a:t>. Web. 22 Dec. 2010. &lt;http://</a:t>
            </a:r>
            <a:r>
              <a:rPr lang="en-US" sz="2000">
                <a:solidFill>
                  <a:schemeClr val="bg1"/>
                </a:solidFill>
              </a:rPr>
              <a:t>en.labs.wikimedia.org/wiki/US_History/Contents/Civil_War#Gettysburg</a:t>
            </a:r>
            <a:r>
              <a:rPr lang="en-US" sz="2000" smtClean="0">
                <a:solidFill>
                  <a:schemeClr val="bg1"/>
                </a:solidFill>
              </a:rPr>
              <a:t>&gt;.</a:t>
            </a:r>
          </a:p>
          <a:p>
            <a:r>
              <a:rPr lang="en-US" sz="2000" smtClean="0">
                <a:solidFill>
                  <a:schemeClr val="bg1"/>
                </a:solidFill>
              </a:rPr>
              <a:t>Jackson</a:t>
            </a:r>
            <a:r>
              <a:rPr lang="en-US" sz="2000" dirty="0">
                <a:solidFill>
                  <a:schemeClr val="bg1"/>
                </a:solidFill>
              </a:rPr>
              <a:t>. "Adventures Of A Young Lady In The Army." Staunton Spectator 30 June 1863: 1. Valley of the Shadow. Web. 17 Dec. 2010. &lt;http://valley.lib.virginia.edu/news/ss1863/va.au.ss.1863.06.30.xml#01&gt;. </a:t>
            </a:r>
          </a:p>
          <a:p>
            <a:pPr marL="0" indent="0">
              <a:buNone/>
            </a:pPr>
            <a:endParaRPr lang="en-US" sz="2000" dirty="0">
              <a:solidFill>
                <a:schemeClr val="bg1"/>
              </a:solidFill>
            </a:endParaRPr>
          </a:p>
          <a:p>
            <a:endParaRPr lang="en-US" sz="2000" dirty="0">
              <a:solidFill>
                <a:schemeClr val="bg1"/>
              </a:solidFill>
            </a:endParaRPr>
          </a:p>
        </p:txBody>
      </p:sp>
    </p:spTree>
    <p:extLst>
      <p:ext uri="{BB962C8B-B14F-4D97-AF65-F5344CB8AC3E}">
        <p14:creationId xmlns:p14="http://schemas.microsoft.com/office/powerpoint/2010/main" val="7482861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1266</Words>
  <Application>Microsoft Office PowerPoint</Application>
  <PresentationFormat>On-screen Show (4:3)</PresentationFormat>
  <Paragraphs>90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The Civil War</vt:lpstr>
      <vt:lpstr>Letter</vt:lpstr>
      <vt:lpstr>Letter Continued</vt:lpstr>
      <vt:lpstr>Newspaper</vt:lpstr>
      <vt:lpstr>Photograph</vt:lpstr>
      <vt:lpstr>Song</vt:lpstr>
      <vt:lpstr>Song Continued</vt:lpstr>
      <vt:lpstr>Song Contiuned </vt:lpstr>
      <vt:lpstr>Citations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Civil War</dc:title>
  <dc:creator>Matt</dc:creator>
  <cp:lastModifiedBy>Matt</cp:lastModifiedBy>
  <cp:revision>17</cp:revision>
  <dcterms:created xsi:type="dcterms:W3CDTF">2010-12-21T01:01:23Z</dcterms:created>
  <dcterms:modified xsi:type="dcterms:W3CDTF">2010-12-23T12:13:11Z</dcterms:modified>
</cp:coreProperties>
</file>